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95" r:id="rId8"/>
    <p:sldId id="266" r:id="rId9"/>
    <p:sldId id="29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0070C0"/>
                </a:solidFill>
              </a:rPr>
              <a:t>Лекция 6. </a:t>
            </a:r>
            <a:r>
              <a:rPr lang="ru-RU" b="1" dirty="0">
                <a:solidFill>
                  <a:srgbClr val="0070C0"/>
                </a:solidFill>
              </a:rPr>
              <a:t>Нарушения процессов памяти</a:t>
            </a:r>
          </a:p>
        </p:txBody>
      </p:sp>
      <p:pic>
        <p:nvPicPr>
          <p:cNvPr id="1025" name="Picture 1" descr="C:\Users\moi\Desktop\УМКД2018\Психология памяти и внимания\УМКД Психология памяти и внимания\память\7458764857647568974985799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67719"/>
            <a:ext cx="6096000" cy="35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46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Нарушения </a:t>
            </a:r>
            <a:r>
              <a:rPr lang="ru-RU" dirty="0" smtClean="0"/>
              <a:t>памяти.</a:t>
            </a:r>
          </a:p>
          <a:p>
            <a:r>
              <a:rPr lang="ru-RU" dirty="0" smtClean="0"/>
              <a:t>Причины </a:t>
            </a:r>
            <a:r>
              <a:rPr lang="ru-RU" dirty="0"/>
              <a:t>нарушения </a:t>
            </a:r>
            <a:r>
              <a:rPr lang="ru-RU" dirty="0" smtClean="0"/>
              <a:t>памяти.</a:t>
            </a:r>
          </a:p>
          <a:p>
            <a:r>
              <a:rPr lang="ru-RU" dirty="0"/>
              <a:t>Симптомы нарушения </a:t>
            </a:r>
            <a:r>
              <a:rPr lang="ru-RU" dirty="0" smtClean="0"/>
              <a:t>памяти.</a:t>
            </a:r>
          </a:p>
          <a:p>
            <a:r>
              <a:rPr lang="ru-RU" dirty="0"/>
              <a:t>Нарушения памяти при </a:t>
            </a:r>
            <a:r>
              <a:rPr lang="ru-RU" dirty="0" smtClean="0"/>
              <a:t>шизофрении.</a:t>
            </a:r>
          </a:p>
          <a:p>
            <a:r>
              <a:rPr lang="ru-RU" dirty="0"/>
              <a:t>Нарушение памяти у </a:t>
            </a:r>
            <a:r>
              <a:rPr lang="ru-RU" dirty="0" smtClean="0"/>
              <a:t>детей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dirty="0" smtClean="0"/>
              <a:t>Связь нарушений памяти с </a:t>
            </a:r>
            <a:r>
              <a:rPr lang="ru-RU" dirty="0"/>
              <a:t>общими изменениями личности больного. </a:t>
            </a:r>
            <a:endParaRPr lang="ru-RU" dirty="0" smtClean="0"/>
          </a:p>
          <a:p>
            <a:r>
              <a:rPr lang="ru-RU" dirty="0"/>
              <a:t>Лечение нарушения </a:t>
            </a:r>
            <a:r>
              <a:rPr lang="ru-RU" dirty="0" smtClean="0"/>
              <a:t>памяти.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60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Нарушение памяти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ru-RU" dirty="0"/>
              <a:t>Нарушение памяти – </a:t>
            </a:r>
            <a:r>
              <a:rPr lang="ru-RU" dirty="0" smtClean="0"/>
              <a:t>это патологическое </a:t>
            </a:r>
            <a:r>
              <a:rPr lang="ru-RU" dirty="0"/>
              <a:t>состояние, связанное с невозможностью полноценно сохранять, накапливать и использовать информацию, полученную в процессе восприятия окружающего мира.</a:t>
            </a:r>
          </a:p>
          <a:p>
            <a:pPr fontAlgn="base"/>
            <a:r>
              <a:rPr lang="ru-RU" dirty="0"/>
              <a:t>Нарушение памяти (эпизодическое или постоянное) – одно из самых распространенных расстройств, знакомое практически каждому человеку и способное существенно ухудшить качество жизни. </a:t>
            </a:r>
            <a:endParaRPr lang="ru-RU" dirty="0" smtClean="0"/>
          </a:p>
          <a:p>
            <a:pPr fontAlgn="base"/>
            <a:r>
              <a:rPr lang="ru-RU" dirty="0" smtClean="0"/>
              <a:t>По </a:t>
            </a:r>
            <a:r>
              <a:rPr lang="ru-RU" dirty="0"/>
              <a:t>статистике, регулярными нарушениями памяти (в разной степени выраженности) страдают около четверти всего населения Земли.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324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Причины нарушения памяти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ru-RU" dirty="0" smtClean="0"/>
              <a:t>Нарушения </a:t>
            </a:r>
            <a:r>
              <a:rPr lang="ru-RU" dirty="0"/>
              <a:t>памяти могут быть связанны с множеством разнообразных факторов. </a:t>
            </a:r>
            <a:endParaRPr lang="ru-RU" dirty="0" smtClean="0"/>
          </a:p>
          <a:p>
            <a:pPr fontAlgn="base"/>
            <a:r>
              <a:rPr lang="ru-RU" dirty="0" smtClean="0"/>
              <a:t>Самой </a:t>
            </a:r>
            <a:r>
              <a:rPr lang="ru-RU" dirty="0"/>
              <a:t>распространенной причиной такого состояния бывает астенический синдром, связанный с общим психоэмоциональным перенапряжением, тревожным и депрессивным состоянием. </a:t>
            </a:r>
            <a:endParaRPr lang="ru-RU" dirty="0" smtClean="0"/>
          </a:p>
          <a:p>
            <a:pPr fontAlgn="base"/>
            <a:r>
              <a:rPr lang="ru-RU" dirty="0" smtClean="0"/>
              <a:t>Расстройства </a:t>
            </a:r>
            <a:r>
              <a:rPr lang="ru-RU" dirty="0"/>
              <a:t>памяти также могут иметь и более серьезное происхождение: органические поражения головного мозга и психические заболевания.</a:t>
            </a:r>
          </a:p>
          <a:p>
            <a:endParaRPr lang="ru-RU" dirty="0"/>
          </a:p>
        </p:txBody>
      </p:sp>
      <p:pic>
        <p:nvPicPr>
          <p:cNvPr id="10242" name="Picture 2" descr="C:\Users\moi\Desktop\УМКД2018\Психология памяти и внимания\УМКД Психология памяти и внимания\память\0001-003-Pamja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268760"/>
            <a:ext cx="374441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576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ru-RU" b="1" u="sng" dirty="0" smtClean="0"/>
              <a:t>Основные </a:t>
            </a:r>
            <a:r>
              <a:rPr lang="ru-RU" b="1" u="sng" dirty="0"/>
              <a:t>причины нарушения памяти</a:t>
            </a:r>
            <a:r>
              <a:rPr lang="ru-RU" dirty="0"/>
              <a:t>:</a:t>
            </a:r>
          </a:p>
          <a:p>
            <a:pPr fontAlgn="base"/>
            <a:r>
              <a:rPr lang="ru-RU" dirty="0"/>
              <a:t>общие астенические состояния, как следствие стрессов и переутомления, соматических заболеваний и сезонного гиповитаминоза;</a:t>
            </a:r>
          </a:p>
          <a:p>
            <a:pPr fontAlgn="base"/>
            <a:r>
              <a:rPr lang="ru-RU" dirty="0"/>
              <a:t>алкоголизм: нарушение памяти вследствие не только поражений в структурах головного мозга, но и общих нарушений, связанных с токсическим действием алкоголя на печень и сопутствующим гиповитаминозом;</a:t>
            </a:r>
          </a:p>
          <a:p>
            <a:pPr fontAlgn="base"/>
            <a:r>
              <a:rPr lang="ru-RU" dirty="0"/>
              <a:t>острые и хронические нарушения кровообращения головного мозга: атеросклероз мозговых сосудов, инсульт, спазм сосудов головного мозга </a:t>
            </a:r>
            <a:r>
              <a:rPr lang="ru-RU" dirty="0" smtClean="0"/>
              <a:t>, </a:t>
            </a:r>
            <a:r>
              <a:rPr lang="ru-RU" dirty="0"/>
              <a:t>возрастные нарушения;</a:t>
            </a:r>
          </a:p>
          <a:p>
            <a:pPr fontAlgn="base"/>
            <a:r>
              <a:rPr lang="ru-RU" dirty="0"/>
              <a:t>черепно-мозговые травмы;</a:t>
            </a:r>
          </a:p>
          <a:p>
            <a:pPr fontAlgn="base"/>
            <a:r>
              <a:rPr lang="ru-RU" dirty="0"/>
              <a:t>опухоли головного мозга;</a:t>
            </a:r>
          </a:p>
          <a:p>
            <a:pPr fontAlgn="base"/>
            <a:r>
              <a:rPr lang="ru-RU" dirty="0"/>
              <a:t>болезнь Альцгеймера;</a:t>
            </a:r>
          </a:p>
          <a:p>
            <a:pPr fontAlgn="base"/>
            <a:r>
              <a:rPr lang="ru-RU" dirty="0"/>
              <a:t>психические заболевания;</a:t>
            </a:r>
          </a:p>
          <a:p>
            <a:pPr fontAlgn="base"/>
            <a:r>
              <a:rPr lang="ru-RU" dirty="0"/>
              <a:t>врожденная умственная отсталость, как связанная с генетическими нарушениями (например, синдром Дауна), так и по причине патологических состояний во время беременности и родов.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513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Симптомы</a:t>
            </a:r>
            <a:r>
              <a:rPr lang="ru-RU" dirty="0"/>
              <a:t> нарушения памяти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 smtClean="0"/>
              <a:t>Симптомы нарушения памяти могут </a:t>
            </a:r>
            <a:r>
              <a:rPr lang="ru-RU" dirty="0"/>
              <a:t>развиваться как внезапно, так и носить медленно прогрессирующий характер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/>
              <a:t>Нарушения памяти могут иметь количественный характер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 </a:t>
            </a:r>
            <a:r>
              <a:rPr lang="ru-RU" dirty="0"/>
              <a:t>Тогда наблюдается следующая симптоматика:</a:t>
            </a:r>
          </a:p>
          <a:p>
            <a:pPr fontAlgn="base"/>
            <a:r>
              <a:rPr lang="ru-RU" dirty="0"/>
              <a:t>Амнезия: полное отсутствие воспоминаний на события, произошедшие в определенный период времени. </a:t>
            </a:r>
            <a:endParaRPr lang="ru-RU" dirty="0" smtClean="0"/>
          </a:p>
          <a:p>
            <a:pPr fontAlgn="base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08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571" y="1268761"/>
            <a:ext cx="5542858" cy="4670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012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Нарушения памяти при шизофрении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40000" lnSpcReduction="20000"/>
          </a:bodyPr>
          <a:lstStyle/>
          <a:p>
            <a:pPr fontAlgn="base"/>
            <a:r>
              <a:rPr lang="ru-RU" sz="4500" dirty="0" smtClean="0"/>
              <a:t>У </a:t>
            </a:r>
            <a:r>
              <a:rPr lang="ru-RU" sz="4500" dirty="0"/>
              <a:t>больных шизофренией наблюдается не только нарушение памяти, но и общее расстройство интеллектуальных процессов – так называемое шизофреническое слабоумие. </a:t>
            </a:r>
            <a:endParaRPr lang="ru-RU" sz="4500" dirty="0" smtClean="0"/>
          </a:p>
          <a:p>
            <a:pPr fontAlgn="base"/>
            <a:r>
              <a:rPr lang="ru-RU" sz="4500" dirty="0" smtClean="0"/>
              <a:t>Ключевой </a:t>
            </a:r>
            <a:r>
              <a:rPr lang="ru-RU" sz="4500" dirty="0"/>
              <a:t>его особенность является функциональный характер и отсутствие каких-либо органических поражений мозга. </a:t>
            </a:r>
            <a:endParaRPr lang="ru-RU" sz="4500" dirty="0" smtClean="0"/>
          </a:p>
          <a:p>
            <a:pPr fontAlgn="base"/>
            <a:r>
              <a:rPr lang="ru-RU" sz="4500" dirty="0" smtClean="0"/>
              <a:t>У </a:t>
            </a:r>
            <a:r>
              <a:rPr lang="ru-RU" sz="4500" dirty="0"/>
              <a:t>этих больных страдает не интеллект, а умение им пользоваться. Также, слабоумие при шизофрении носит транзиторный характер и при успешной коррекции обострения заболевания может полностью регрессировать.</a:t>
            </a:r>
          </a:p>
          <a:p>
            <a:pPr fontAlgn="base"/>
            <a:r>
              <a:rPr lang="ru-RU" sz="4500" dirty="0"/>
              <a:t>В целом память у больных шизофренией достаточно долго сохраняется практически в неизменном виде. </a:t>
            </a:r>
            <a:endParaRPr lang="ru-RU" sz="4500" dirty="0" smtClean="0"/>
          </a:p>
          <a:p>
            <a:pPr fontAlgn="base"/>
            <a:r>
              <a:rPr lang="ru-RU" sz="4500" dirty="0" smtClean="0"/>
              <a:t>Однако </a:t>
            </a:r>
            <a:r>
              <a:rPr lang="ru-RU" sz="4500" dirty="0"/>
              <a:t>существенно страдает кратковременная память и восприятие текущей информации. </a:t>
            </a:r>
            <a:endParaRPr lang="ru-RU" sz="4500" dirty="0" smtClean="0"/>
          </a:p>
          <a:p>
            <a:pPr fontAlgn="base"/>
            <a:r>
              <a:rPr lang="ru-RU" sz="4500" dirty="0" smtClean="0"/>
              <a:t>Такое </a:t>
            </a:r>
            <a:r>
              <a:rPr lang="ru-RU" sz="4500" dirty="0"/>
              <a:t>состояние обусловлено нарушением концентрации внимания и снижением мотивационной составляющей памяти.</a:t>
            </a:r>
          </a:p>
          <a:p>
            <a:pPr fontAlgn="base"/>
            <a:r>
              <a:rPr lang="ru-RU" sz="4500" dirty="0" smtClean="0"/>
              <a:t>У </a:t>
            </a:r>
            <a:r>
              <a:rPr lang="ru-RU" sz="4500" dirty="0"/>
              <a:t>больных шизофренией страдает процесс обобщения полученной информации и ассоциативная память. </a:t>
            </a:r>
            <a:endParaRPr lang="ru-RU" sz="4500" dirty="0" smtClean="0"/>
          </a:p>
          <a:p>
            <a:pPr fontAlgn="base"/>
            <a:r>
              <a:rPr lang="ru-RU" sz="4500" dirty="0" smtClean="0"/>
              <a:t>Это </a:t>
            </a:r>
            <a:r>
              <a:rPr lang="ru-RU" sz="4500" dirty="0"/>
              <a:t>вызвано возникновением множества случайных и неконкретных ассоциаций, отображающих слишком общие черты понятий и образов.</a:t>
            </a:r>
          </a:p>
          <a:p>
            <a:pPr fontAlgn="base"/>
            <a:r>
              <a:rPr lang="ru-RU" sz="4500" dirty="0"/>
              <a:t>Характерным для шизофренического расстройства памяти является то, что имеет место своеобразная "двойная память": на фоне грубого разрушения одних воспоминаний, другие аспекты памяти сохранены в неизмененном виде.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34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Спасибо за внимание!</a:t>
            </a:r>
            <a:endParaRPr lang="ru-RU" b="1" dirty="0"/>
          </a:p>
        </p:txBody>
      </p:sp>
      <p:pic>
        <p:nvPicPr>
          <p:cNvPr id="5" name="Picture 4" descr="claphand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2000"/>
          </a:blip>
          <a:stretch>
            <a:fillRect/>
          </a:stretch>
        </p:blipFill>
        <p:spPr>
          <a:xfrm>
            <a:off x="381000" y="1412776"/>
            <a:ext cx="8229600" cy="5184576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0270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489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Лекция 6. Нарушения процессов памяти</vt:lpstr>
      <vt:lpstr>ВОПРОСЫ:</vt:lpstr>
      <vt:lpstr>Нарушение памяти</vt:lpstr>
      <vt:lpstr>Причины нарушения памяти </vt:lpstr>
      <vt:lpstr>Презентация PowerPoint</vt:lpstr>
      <vt:lpstr>Симптомы нарушения памяти  </vt:lpstr>
      <vt:lpstr>Презентация PowerPoint</vt:lpstr>
      <vt:lpstr>Нарушения памяти при шизофрении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6. Нарушения процессов памяти</dc:title>
  <dc:creator>moi</dc:creator>
  <cp:lastModifiedBy>moi</cp:lastModifiedBy>
  <cp:revision>67</cp:revision>
  <dcterms:created xsi:type="dcterms:W3CDTF">2017-10-15T11:34:51Z</dcterms:created>
  <dcterms:modified xsi:type="dcterms:W3CDTF">2017-10-15T15:35:08Z</dcterms:modified>
</cp:coreProperties>
</file>